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482" r:id="rId4"/>
    <p:sldId id="484" r:id="rId5"/>
    <p:sldId id="485" r:id="rId6"/>
    <p:sldId id="486" r:id="rId7"/>
    <p:sldId id="495" r:id="rId8"/>
    <p:sldId id="491" r:id="rId9"/>
    <p:sldId id="487" r:id="rId10"/>
    <p:sldId id="492" r:id="rId11"/>
    <p:sldId id="488" r:id="rId12"/>
    <p:sldId id="489" r:id="rId13"/>
    <p:sldId id="490" r:id="rId14"/>
  </p:sldIdLst>
  <p:sldSz cx="9144000" cy="6858000" type="screen4x3"/>
  <p:notesSz cx="6858000" cy="9144000"/>
  <p:defaultTextStyle>
    <a:lvl1pPr>
      <a:defRPr>
        <a:latin typeface="+mn-lt"/>
        <a:ea typeface="+mn-ea"/>
        <a:cs typeface="+mn-cs"/>
        <a:sym typeface="Helvetica"/>
      </a:defRPr>
    </a:lvl1pPr>
    <a:lvl2pPr>
      <a:defRPr>
        <a:latin typeface="+mn-lt"/>
        <a:ea typeface="+mn-ea"/>
        <a:cs typeface="+mn-cs"/>
        <a:sym typeface="Helvetica"/>
      </a:defRPr>
    </a:lvl2pPr>
    <a:lvl3pPr>
      <a:defRPr>
        <a:latin typeface="+mn-lt"/>
        <a:ea typeface="+mn-ea"/>
        <a:cs typeface="+mn-cs"/>
        <a:sym typeface="Helvetica"/>
      </a:defRPr>
    </a:lvl3pPr>
    <a:lvl4pPr>
      <a:defRPr>
        <a:latin typeface="+mn-lt"/>
        <a:ea typeface="+mn-ea"/>
        <a:cs typeface="+mn-cs"/>
        <a:sym typeface="Helvetica"/>
      </a:defRPr>
    </a:lvl4pPr>
    <a:lvl5pPr>
      <a:defRPr>
        <a:latin typeface="+mn-lt"/>
        <a:ea typeface="+mn-ea"/>
        <a:cs typeface="+mn-cs"/>
        <a:sym typeface="Helvetica"/>
      </a:defRPr>
    </a:lvl5pPr>
    <a:lvl6pPr>
      <a:defRPr>
        <a:latin typeface="+mn-lt"/>
        <a:ea typeface="+mn-ea"/>
        <a:cs typeface="+mn-cs"/>
        <a:sym typeface="Helvetica"/>
      </a:defRPr>
    </a:lvl6pPr>
    <a:lvl7pPr>
      <a:defRPr>
        <a:latin typeface="+mn-lt"/>
        <a:ea typeface="+mn-ea"/>
        <a:cs typeface="+mn-cs"/>
        <a:sym typeface="Helvetica"/>
      </a:defRPr>
    </a:lvl7pPr>
    <a:lvl8pPr>
      <a:defRPr>
        <a:latin typeface="+mn-lt"/>
        <a:ea typeface="+mn-ea"/>
        <a:cs typeface="+mn-cs"/>
        <a:sym typeface="Helvetica"/>
      </a:defRPr>
    </a:lvl8pPr>
    <a:lvl9pPr>
      <a:defRPr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3673" autoAdjust="0"/>
  </p:normalViewPr>
  <p:slideViewPr>
    <p:cSldViewPr>
      <p:cViewPr varScale="1">
        <p:scale>
          <a:sx n="68" d="100"/>
          <a:sy n="68" d="100"/>
        </p:scale>
        <p:origin x="9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31323669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574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99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108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566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012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814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582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056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991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463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327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742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61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gradFill flip="none" rotWithShape="1">
          <a:gsLst>
            <a:gs pos="0">
              <a:srgbClr val="FFEBFA"/>
            </a:gs>
            <a:gs pos="30000">
              <a:srgbClr val="C4D6EB"/>
            </a:gs>
            <a:gs pos="60000">
              <a:srgbClr val="85C2FF"/>
            </a:gs>
            <a:gs pos="100000">
              <a:srgbClr val="5E9E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370837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457200" y="926304"/>
            <a:ext cx="8229600" cy="1131099"/>
          </a:xfrm>
          <a:prstGeom prst="rect">
            <a:avLst/>
          </a:prstGeom>
        </p:spPr>
        <p:txBody>
          <a:bodyPr lIns="34289" tIns="34289" rIns="34289" bIns="34289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3943350"/>
          </a:xfrm>
          <a:prstGeom prst="rect">
            <a:avLst/>
          </a:prstGeom>
        </p:spPr>
        <p:txBody>
          <a:bodyPr lIns="34289" tIns="34289" rIns="34289" bIns="34289"/>
          <a:lstStyle>
            <a:lvl2pPr marL="783771" indent="-326571"/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553200" y="5638243"/>
            <a:ext cx="2133600" cy="246379"/>
          </a:xfrm>
          <a:prstGeom prst="rect">
            <a:avLst/>
          </a:prstGeom>
        </p:spPr>
        <p:txBody>
          <a:bodyPr lIns="34289" tIns="34289" rIns="34289" bIns="34289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620316"/>
            <a:ext cx="8229600" cy="16740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EAEAEA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AEAEA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2294333"/>
            <a:ext cx="8229600" cy="45636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DEDEDE"/>
              </a:buClr>
              <a:buFontTx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  <a:lvl2pPr marL="783771" indent="-326571">
              <a:buClr>
                <a:srgbClr val="DEDEDE"/>
              </a:buClr>
              <a:buFontTx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2pPr>
            <a:lvl3pPr>
              <a:buClr>
                <a:srgbClr val="DEDEDE"/>
              </a:buClr>
              <a:buFontTx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3pPr>
            <a:lvl4pPr>
              <a:buClr>
                <a:srgbClr val="DEDEDE"/>
              </a:buClr>
              <a:buFontTx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4pPr>
            <a:lvl5pPr>
              <a:buClr>
                <a:srgbClr val="DEDEDE"/>
              </a:buClr>
              <a:buFontTx/>
              <a:buChar char="•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457200" y="620316"/>
            <a:ext cx="8229600" cy="16740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EAEAEA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AEAEA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457200" y="2294333"/>
            <a:ext cx="8229600" cy="45636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DEDEDE"/>
              </a:buClr>
              <a:buFontTx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  <a:lvl2pPr marL="783771" indent="-326571">
              <a:buClr>
                <a:srgbClr val="DEDEDE"/>
              </a:buClr>
              <a:buFontTx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2pPr>
            <a:lvl3pPr>
              <a:buClr>
                <a:srgbClr val="DEDEDE"/>
              </a:buClr>
              <a:buFontTx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3pPr>
            <a:lvl4pPr>
              <a:buClr>
                <a:srgbClr val="DEDEDE"/>
              </a:buClr>
              <a:buFontTx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4pPr>
            <a:lvl5pPr>
              <a:buClr>
                <a:srgbClr val="DEDEDE"/>
              </a:buClr>
              <a:buFontTx/>
              <a:buChar char="•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457200" y="620316"/>
            <a:ext cx="8229600" cy="16740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EAEAEA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AEAEA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457200" y="2294333"/>
            <a:ext cx="8229600" cy="45636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DEDEDE"/>
              </a:buClr>
              <a:buFontTx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  <a:lvl2pPr marL="783771" indent="-326571">
              <a:buClr>
                <a:srgbClr val="DEDEDE"/>
              </a:buClr>
              <a:buFontTx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2pPr>
            <a:lvl3pPr>
              <a:buClr>
                <a:srgbClr val="DEDEDE"/>
              </a:buClr>
              <a:buFontTx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3pPr>
            <a:lvl4pPr>
              <a:buClr>
                <a:srgbClr val="DEDEDE"/>
              </a:buClr>
              <a:buFontTx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4pPr>
            <a:lvl5pPr>
              <a:buClr>
                <a:srgbClr val="DEDEDE"/>
              </a:buClr>
              <a:buFontTx/>
              <a:buChar char="•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926304"/>
            <a:ext cx="8229600" cy="1131097"/>
          </a:xfrm>
          <a:prstGeom prst="rect">
            <a:avLst/>
          </a:prstGeom>
        </p:spPr>
        <p:txBody>
          <a:bodyPr lIns="34289" tIns="34289" rIns="34289" bIns="34289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3943350"/>
          </a:xfrm>
          <a:prstGeom prst="rect">
            <a:avLst/>
          </a:prstGeom>
        </p:spPr>
        <p:txBody>
          <a:bodyPr lIns="34289" tIns="34289" rIns="34289" bIns="34289"/>
          <a:lstStyle>
            <a:lvl2pPr marL="783771" indent="-326571"/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xfrm>
            <a:off x="6553200" y="5638243"/>
            <a:ext cx="2133600" cy="246379"/>
          </a:xfrm>
          <a:prstGeom prst="rect">
            <a:avLst/>
          </a:prstGeom>
        </p:spPr>
        <p:txBody>
          <a:bodyPr lIns="34289" tIns="34289" rIns="34289" bIns="34289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457200" y="620316"/>
            <a:ext cx="8229600" cy="16740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EAEAEA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AEAEA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457200" y="2294333"/>
            <a:ext cx="8229600" cy="45636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DEDEDE"/>
              </a:buClr>
              <a:buFontTx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  <a:lvl2pPr marL="783771" indent="-326571">
              <a:buClr>
                <a:srgbClr val="DEDEDE"/>
              </a:buClr>
              <a:buFontTx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2pPr>
            <a:lvl3pPr>
              <a:buClr>
                <a:srgbClr val="DEDEDE"/>
              </a:buClr>
              <a:buFontTx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3pPr>
            <a:lvl4pPr>
              <a:buClr>
                <a:srgbClr val="DEDEDE"/>
              </a:buClr>
              <a:buFontTx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4pPr>
            <a:lvl5pPr>
              <a:buClr>
                <a:srgbClr val="DEDEDE"/>
              </a:buClr>
              <a:buFontTx/>
              <a:buChar char="•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200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EAEAEA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AEAEA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457200" y="2294334"/>
            <a:ext cx="8229600" cy="37064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DEDEDE"/>
              </a:buClr>
              <a:buFontTx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  <a:lvl2pPr>
              <a:buClr>
                <a:srgbClr val="DEDEDE"/>
              </a:buClr>
              <a:buFontTx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2pPr>
            <a:lvl3pPr>
              <a:buClr>
                <a:srgbClr val="DEDEDE"/>
              </a:buClr>
              <a:buFontTx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3pPr>
            <a:lvl4pPr>
              <a:buClr>
                <a:srgbClr val="DEDEDE"/>
              </a:buClr>
              <a:buFontTx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4pPr>
            <a:lvl5pPr>
              <a:buClr>
                <a:srgbClr val="DEDEDE"/>
              </a:buClr>
              <a:buFontTx/>
              <a:buChar char="•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200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EAEAEA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AEAEA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457200" y="2294334"/>
            <a:ext cx="8229600" cy="37064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DEDEDE"/>
              </a:buClr>
              <a:buFontTx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  <a:lvl2pPr>
              <a:buClr>
                <a:srgbClr val="DEDEDE"/>
              </a:buClr>
              <a:buFontTx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2pPr>
            <a:lvl3pPr>
              <a:buClr>
                <a:srgbClr val="DEDEDE"/>
              </a:buClr>
              <a:buFontTx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3pPr>
            <a:lvl4pPr>
              <a:buClr>
                <a:srgbClr val="DEDEDE"/>
              </a:buClr>
              <a:buFontTx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4pPr>
            <a:lvl5pPr>
              <a:buClr>
                <a:srgbClr val="DEDEDE"/>
              </a:buClr>
              <a:buFontTx/>
              <a:buChar char="•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2" r:id="rId8"/>
    <p:sldLayoutId id="2147483663" r:id="rId9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ount-charlessch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478307" y="273050"/>
            <a:ext cx="8229218" cy="1144588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title" idx="4294967295"/>
          </p:nvPr>
        </p:nvSpPr>
        <p:spPr>
          <a:xfrm>
            <a:off x="914017" y="273049"/>
            <a:ext cx="7772401" cy="114458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800" smtClean="0">
                <a:solidFill>
                  <a:schemeClr val="accent6"/>
                </a:solidFill>
              </a:rPr>
              <a:t>Thursday 20</a:t>
            </a:r>
            <a:r>
              <a:rPr lang="en-GB" sz="2800" baseline="30000" smtClean="0">
                <a:solidFill>
                  <a:schemeClr val="accent6"/>
                </a:solidFill>
              </a:rPr>
              <a:t>th</a:t>
            </a:r>
            <a:r>
              <a:rPr lang="en-GB" sz="2800" smtClean="0">
                <a:solidFill>
                  <a:schemeClr val="accent6"/>
                </a:solidFill>
              </a:rPr>
              <a:t> </a:t>
            </a:r>
            <a:r>
              <a:rPr lang="en-GB" sz="2800" dirty="0" smtClean="0">
                <a:solidFill>
                  <a:schemeClr val="accent6"/>
                </a:solidFill>
              </a:rPr>
              <a:t>September</a:t>
            </a:r>
            <a:r>
              <a:rPr sz="2800" dirty="0" smtClean="0">
                <a:solidFill>
                  <a:schemeClr val="accent6"/>
                </a:solidFill>
              </a:rPr>
              <a:t> 201</a:t>
            </a:r>
            <a:r>
              <a:rPr lang="en-GB" sz="2800" dirty="0" smtClean="0">
                <a:solidFill>
                  <a:schemeClr val="accent6"/>
                </a:solidFill>
              </a:rPr>
              <a:t>8</a:t>
            </a:r>
            <a:endParaRPr sz="2800" dirty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1084" y="2708920"/>
            <a:ext cx="776366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Welcome to 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Mount Charles Primary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Year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944216" cy="19442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11238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anchor="t"/>
          <a:lstStyle>
            <a:lvl1pPr defTabSz="457200">
              <a:defRPr sz="5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5400" b="1" dirty="0" smtClean="0">
                <a:solidFill>
                  <a:schemeClr val="accent6"/>
                </a:solidFill>
              </a:rPr>
              <a:t>Routines</a:t>
            </a:r>
            <a:endParaRPr sz="5400" b="1" dirty="0">
              <a:solidFill>
                <a:schemeClr val="accent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52" y="2492896"/>
            <a:ext cx="9090248" cy="3240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rm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2400" i="0" u="sng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Parent meetings </a:t>
            </a:r>
            <a:r>
              <a:rPr kumimoji="0" lang="en-GB" sz="240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– These will occur twice a year, in October and June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 formal report will be sent home in March. Teachers will be available at the beginning and end of the school day,(try to book in advance.)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GB" sz="24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 panose="020F0502020204030204" pitchFamily="34" charset="0"/>
              <a:sym typeface="Helvetica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4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Arrangements for picking up and dropping off 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   Please drop your child at the end door of the infant corridor by 8-45 in the morning.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At the end of the day please wait by the back door of your child’s 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Classroom where they will be dismissed at 3pm.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GB" sz="24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 panose="020F0502020204030204" pitchFamily="34" charset="0"/>
              <a:sym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8189"/>
            <a:ext cx="1224136" cy="1224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3006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687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11238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anchor="t"/>
          <a:lstStyle>
            <a:lvl1pPr defTabSz="457200">
              <a:defRPr sz="5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5400" b="1" dirty="0" smtClean="0">
                <a:solidFill>
                  <a:schemeClr val="accent6"/>
                </a:solidFill>
              </a:rPr>
              <a:t>Communication</a:t>
            </a:r>
            <a:endParaRPr sz="5400" b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8189"/>
            <a:ext cx="1224136" cy="1224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3006"/>
            <a:ext cx="1224136" cy="12241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1536671"/>
            <a:ext cx="8424936" cy="4154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We aim to provide as much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 information as possible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 through our </a:t>
            </a:r>
            <a:r>
              <a:rPr lang="en-GB" sz="2400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school website,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either on the main page or through     the individual class pages.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sym typeface="Helvetica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School newsletters will also now be added to the school website,             please ensure this is checked regularly.</a:t>
            </a:r>
            <a:endParaRPr kumimoji="0" lang="en-GB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sym typeface="Helvetica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The websit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 is: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sym typeface="Helvetica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http://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www.mount-charlessch.org</a:t>
            </a:r>
            <a:endParaRPr lang="en-GB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04421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11238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anchor="t"/>
          <a:lstStyle>
            <a:lvl1pPr defTabSz="457200">
              <a:defRPr sz="5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5400" b="1" dirty="0" smtClean="0">
                <a:solidFill>
                  <a:schemeClr val="accent6"/>
                </a:solidFill>
              </a:rPr>
              <a:t>Behaviour</a:t>
            </a:r>
            <a:endParaRPr sz="5400" b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8189"/>
            <a:ext cx="1224136" cy="1224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3006"/>
            <a:ext cx="1224136" cy="1224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57" t="38188" r="29522" b="39172"/>
          <a:stretch/>
        </p:blipFill>
        <p:spPr>
          <a:xfrm>
            <a:off x="1043608" y="1523956"/>
            <a:ext cx="7038072" cy="2049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933056"/>
            <a:ext cx="8507288" cy="2677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We aim to encourage positive behaviour and use our diamond rules to help support this.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If required we follow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 our school sanction pathway.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4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Class Dojo’s will be given to reward children, along with celebrating success certificates.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84791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11238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anchor="t"/>
          <a:lstStyle>
            <a:lvl1pPr defTabSz="457200">
              <a:defRPr sz="5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5400" b="1" dirty="0" smtClean="0">
                <a:solidFill>
                  <a:schemeClr val="accent6"/>
                </a:solidFill>
              </a:rPr>
              <a:t>Any Questions?</a:t>
            </a:r>
            <a:endParaRPr sz="5400" b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8189"/>
            <a:ext cx="1224136" cy="1224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3006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91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11238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anchor="t"/>
          <a:lstStyle>
            <a:lvl1pPr defTabSz="457200">
              <a:defRPr sz="5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5400" b="1" dirty="0" smtClean="0">
                <a:solidFill>
                  <a:schemeClr val="accent6"/>
                </a:solidFill>
              </a:rPr>
              <a:t>Year 1 Team</a:t>
            </a:r>
            <a:endParaRPr sz="5400" b="1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8189"/>
            <a:ext cx="1224136" cy="1224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3006"/>
            <a:ext cx="1224136" cy="1224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2" y="2624336"/>
            <a:ext cx="3687939" cy="2604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2624336"/>
            <a:ext cx="3655212" cy="260486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11238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anchor="t"/>
          <a:lstStyle>
            <a:lvl1pPr defTabSz="457200">
              <a:defRPr sz="5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5400" b="1" dirty="0" smtClean="0">
                <a:solidFill>
                  <a:schemeClr val="accent6"/>
                </a:solidFill>
              </a:rPr>
              <a:t>Topic Overview</a:t>
            </a:r>
            <a:endParaRPr sz="5400" b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8189"/>
            <a:ext cx="1224136" cy="1224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3006"/>
            <a:ext cx="1224136" cy="1224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662" y="1450533"/>
            <a:ext cx="7272895" cy="524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946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11238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anchor="t">
            <a:normAutofit/>
          </a:bodyPr>
          <a:lstStyle>
            <a:lvl1pPr defTabSz="457200">
              <a:defRPr sz="5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4800" b="1" dirty="0" smtClean="0">
                <a:solidFill>
                  <a:schemeClr val="accent6"/>
                </a:solidFill>
              </a:rPr>
              <a:t>Trips and Residential</a:t>
            </a:r>
            <a:endParaRPr sz="4800" b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8189"/>
            <a:ext cx="1224136" cy="1224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3006"/>
            <a:ext cx="1224136" cy="12241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752" y="1700808"/>
            <a:ext cx="8766720" cy="4154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We plan to visit either </a:t>
            </a:r>
            <a:r>
              <a:rPr kumimoji="0" lang="en-GB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Cardinham</a:t>
            </a: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 or </a:t>
            </a:r>
            <a:r>
              <a:rPr kumimoji="0" lang="en-GB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Lostwithiel</a:t>
            </a: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 forest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 school as part of our enchanted woodland topic.</a:t>
            </a:r>
            <a:endParaRPr kumimoji="0" lang="en-GB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sym typeface="Helvetica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We also plan to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 visit Newquay zoo in the summer term as part of our paws, claws and whiskers topic.</a:t>
            </a:r>
            <a:endParaRPr kumimoji="0" lang="en-GB" sz="2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sym typeface="Helvetica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2800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Our </a:t>
            </a:r>
            <a:r>
              <a:rPr lang="en-GB" sz="28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amazing</a:t>
            </a:r>
            <a:r>
              <a:rPr lang="en-GB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PTA contribute towards our trips which 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considerably reduces the cost to you.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28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All trips should appear on your Parent Pay account by the 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end of September.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alibri" panose="020F050202020403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304228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11238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anchor="t"/>
          <a:lstStyle>
            <a:lvl1pPr defTabSz="457200">
              <a:defRPr sz="5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5400" b="1" dirty="0" smtClean="0">
                <a:solidFill>
                  <a:schemeClr val="accent6"/>
                </a:solidFill>
              </a:rPr>
              <a:t>Homework</a:t>
            </a:r>
            <a:endParaRPr sz="5400" b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8189"/>
            <a:ext cx="1224136" cy="1224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3006"/>
            <a:ext cx="1224136" cy="12241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89" y="1473591"/>
            <a:ext cx="9144000" cy="4062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sng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Weekly: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We ask that you read with your child most evenings at home. A quality 10 minute read </a:t>
            </a:r>
            <a:r>
              <a:rPr lang="en-GB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(at least) 4 times a week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will benefit your child enormously and will of course, support the work we are doing in school. This should also include questions about the book to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help develop comprehension skills.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Spelling – We will introduce spelling tests after half term. This will involve a 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weekly test of approximately 4 – 10 words. The children will be given the opportunity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to practice their words in school, but we do ask you to support them with this at home too.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GB" sz="1800" i="0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52801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11238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anchor="t"/>
          <a:lstStyle>
            <a:lvl1pPr defTabSz="457200">
              <a:defRPr sz="5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5400" b="1" dirty="0" smtClean="0">
                <a:solidFill>
                  <a:schemeClr val="accent6"/>
                </a:solidFill>
              </a:rPr>
              <a:t>Equipment</a:t>
            </a:r>
            <a:endParaRPr sz="5400" b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8189"/>
            <a:ext cx="1224136" cy="1224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3006"/>
            <a:ext cx="1224136" cy="12241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1399924"/>
            <a:ext cx="8856984" cy="47089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To help reduce the level of distractions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 in class and at playtimes: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000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We will provide children with a good quality pencil, ruler, rubber and any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GB" sz="2000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olouring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equipment that they require.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sym typeface="Helvetica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Please do not: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Send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 in children with pencil cases, they will not be allowed in class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000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Send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children in with bags bigger than they require ( a reading folder is preferred)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Allow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 them to bring in: Toys, </a:t>
            </a:r>
            <a:r>
              <a:rPr kumimoji="0" lang="en-GB" sz="2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Pokemon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 cards, football cards, toys, fidget spinners – they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will be provided with plenty of equipment to help occupy them at break 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times.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sym typeface="Helvetica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Please ensure: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Children have a good quality, labelled water bottle,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Ensure children have their reading record and book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 in school every day.</a:t>
            </a:r>
            <a:endParaRPr lang="en-GB" sz="20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42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11238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anchor="t"/>
          <a:lstStyle>
            <a:lvl1pPr defTabSz="457200">
              <a:defRPr sz="5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5400" b="1" dirty="0" smtClean="0">
                <a:solidFill>
                  <a:schemeClr val="accent6"/>
                </a:solidFill>
              </a:rPr>
              <a:t>Attendance</a:t>
            </a:r>
            <a:endParaRPr sz="5400" b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8189"/>
            <a:ext cx="1224136" cy="1224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3006"/>
            <a:ext cx="1224136" cy="12241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1511846"/>
            <a:ext cx="8424936" cy="53245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Regular and punctual school attendance is vital to ensuring children get the best out of their school day.  Please help us out by bringing the children into school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every day and on time.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sym typeface="Helvetica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We expect all children to achieve 96% attendance (unless there is a chronic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illness that prevents children from attending school).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sym typeface="Helvetica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Children who have 100% attendance each half term will receive a celebration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certificate.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sym typeface="Helvetica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 children whose attendance drops below 93%, a letter will be sent and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attendance will be tracked. Any child whose attendance drops below 90% is a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persistent absentee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and attendance is a serious cause for concern.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sym typeface="Helvetica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If you are worried about your child not wanting to attend school for any reason, please let us know. Speak to the class teacher, Mrs Hann, Mrs Mercer or Miss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Turner.</a:t>
            </a:r>
            <a:endParaRPr kumimoji="0" lang="en-GB" sz="2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26614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11238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anchor="t"/>
          <a:lstStyle>
            <a:lvl1pPr defTabSz="457200">
              <a:defRPr sz="5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5400" b="1" dirty="0" smtClean="0">
                <a:solidFill>
                  <a:schemeClr val="accent6"/>
                </a:solidFill>
              </a:rPr>
              <a:t>Uniform</a:t>
            </a:r>
            <a:endParaRPr sz="5400" b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8189"/>
            <a:ext cx="1224136" cy="1224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3006"/>
            <a:ext cx="1224136" cy="1224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9484" t="23225" r="22328" b="22636"/>
          <a:stretch/>
        </p:blipFill>
        <p:spPr>
          <a:xfrm>
            <a:off x="115710" y="1508824"/>
            <a:ext cx="4968552" cy="3960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3052" t="22438" r="23743" b="23422"/>
          <a:stretch/>
        </p:blipFill>
        <p:spPr>
          <a:xfrm>
            <a:off x="4683701" y="2708920"/>
            <a:ext cx="432048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17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11238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anchor="t"/>
          <a:lstStyle>
            <a:lvl1pPr defTabSz="457200">
              <a:defRPr sz="5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5400" b="1" dirty="0" smtClean="0">
                <a:solidFill>
                  <a:schemeClr val="accent6"/>
                </a:solidFill>
              </a:rPr>
              <a:t>Routines</a:t>
            </a:r>
            <a:endParaRPr sz="5400" b="1" dirty="0">
              <a:solidFill>
                <a:schemeClr val="accent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52" y="1628800"/>
            <a:ext cx="9036496" cy="48320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rmAutofit/>
          </a:bodyPr>
          <a:lstStyle/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400" i="0" u="sng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PE</a:t>
            </a:r>
            <a:r>
              <a:rPr kumimoji="0" lang="en-GB" sz="240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will happen: On Monday and Tuesday for 1GB and Tuesday and Wednesday for 1SC</a:t>
            </a:r>
            <a:endParaRPr kumimoji="0" lang="en-GB" sz="240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Calibri" panose="020F0502020204030204" pitchFamily="34" charset="0"/>
              <a:sym typeface="Helvetica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400" i="0" u="sng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Clubs</a:t>
            </a:r>
            <a:r>
              <a:rPr kumimoji="0" lang="en-GB" sz="240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 – A clubs has been sent out</a:t>
            </a:r>
            <a:r>
              <a:rPr kumimoji="0" lang="en-GB" sz="240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, please sign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up on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400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Snack </a:t>
            </a:r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Infant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children receive fruit for snack time</a:t>
            </a:r>
          </a:p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400" i="0" u="sng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Parent Pay </a:t>
            </a:r>
            <a:r>
              <a:rPr kumimoji="0" lang="en-GB" sz="240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sym typeface="Helvetica"/>
              </a:rPr>
              <a:t>– All payments will now happen using parent pay, no       cash will be accepted in class. All dinner money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and trips must be    paid in this way.</a:t>
            </a:r>
            <a:endParaRPr kumimoji="0" lang="en-GB" sz="24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 panose="020F0502020204030204" pitchFamily="34" charset="0"/>
              <a:sym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8189"/>
            <a:ext cx="1224136" cy="1224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3006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3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5365</TotalTime>
  <Words>752</Words>
  <Application>Microsoft Office PowerPoint</Application>
  <PresentationFormat>On-screen Show (4:3)</PresentationFormat>
  <Paragraphs>87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Comic Sans MS</vt:lpstr>
      <vt:lpstr>Helvetica</vt:lpstr>
      <vt:lpstr>Helvetica Neue</vt:lpstr>
      <vt:lpstr>Default</vt:lpstr>
      <vt:lpstr>Thursday 20th September 2018</vt:lpstr>
      <vt:lpstr>Year 1 Team</vt:lpstr>
      <vt:lpstr>Topic Overview</vt:lpstr>
      <vt:lpstr>Trips and Residential</vt:lpstr>
      <vt:lpstr>Homework</vt:lpstr>
      <vt:lpstr>Equipment</vt:lpstr>
      <vt:lpstr>Attendance</vt:lpstr>
      <vt:lpstr>Uniform</vt:lpstr>
      <vt:lpstr>Routines</vt:lpstr>
      <vt:lpstr>Routines</vt:lpstr>
      <vt:lpstr>Communication</vt:lpstr>
      <vt:lpstr>Behaviour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12th November 2014</dc:title>
  <dc:creator>Luke Rees</dc:creator>
  <cp:lastModifiedBy>gbrotherhood</cp:lastModifiedBy>
  <cp:revision>98</cp:revision>
  <dcterms:modified xsi:type="dcterms:W3CDTF">2018-09-23T12:29:03Z</dcterms:modified>
</cp:coreProperties>
</file>